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8" r:id="rId4"/>
    <p:sldId id="262" r:id="rId5"/>
    <p:sldId id="263" r:id="rId6"/>
    <p:sldId id="289" r:id="rId7"/>
    <p:sldId id="290" r:id="rId8"/>
    <p:sldId id="291" r:id="rId9"/>
    <p:sldId id="283" r:id="rId10"/>
    <p:sldId id="280" r:id="rId11"/>
    <p:sldId id="277" r:id="rId12"/>
    <p:sldId id="286" r:id="rId13"/>
    <p:sldId id="287" r:id="rId14"/>
  </p:sldIdLst>
  <p:sldSz cx="9144000" cy="6858000" type="screen4x3"/>
  <p:notesSz cx="6858000" cy="9144000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ms-MY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ms-MY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868A3E3-AEED-42D6-88EA-289007205589}" type="datetimeFigureOut">
              <a:rPr lang="ms-MY" smtClean="0"/>
              <a:pPr/>
              <a:t>29/01/2011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ms-MY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9AAE85-1DAF-4032-9E97-970C00F5AFFF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403698"/>
          </a:xfrm>
        </p:spPr>
        <p:txBody>
          <a:bodyPr>
            <a:normAutofit/>
          </a:bodyPr>
          <a:lstStyle/>
          <a:p>
            <a:r>
              <a:rPr lang="en-US" dirty="0" smtClean="0"/>
              <a:t>Group 1: Factors affecting academic performance during pre-clinical and clinical years: Audiology and Speech Sciences students</a:t>
            </a:r>
            <a:endParaRPr lang="ms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3573016"/>
            <a:ext cx="6872808" cy="280831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/>
              <a:t>Members:</a:t>
            </a:r>
          </a:p>
          <a:p>
            <a:pPr algn="l"/>
            <a:r>
              <a:rPr lang="en-US" dirty="0" err="1" smtClean="0"/>
              <a:t>Chee</a:t>
            </a:r>
            <a:r>
              <a:rPr lang="en-US" dirty="0" smtClean="0"/>
              <a:t> </a:t>
            </a:r>
            <a:r>
              <a:rPr lang="en-US" dirty="0" err="1" smtClean="0"/>
              <a:t>Khai</a:t>
            </a:r>
            <a:r>
              <a:rPr lang="en-US" dirty="0" smtClean="0"/>
              <a:t> </a:t>
            </a:r>
            <a:r>
              <a:rPr lang="en-US" dirty="0" err="1" smtClean="0"/>
              <a:t>Ching</a:t>
            </a:r>
            <a:r>
              <a:rPr lang="en-US" dirty="0" smtClean="0"/>
              <a:t>		A123220	Speech/3</a:t>
            </a:r>
          </a:p>
          <a:p>
            <a:pPr algn="l"/>
            <a:r>
              <a:rPr lang="en-US" dirty="0" smtClean="0"/>
              <a:t>Lim </a:t>
            </a:r>
            <a:r>
              <a:rPr lang="en-US" dirty="0" err="1" smtClean="0"/>
              <a:t>Ya</a:t>
            </a:r>
            <a:r>
              <a:rPr lang="en-US" dirty="0" smtClean="0"/>
              <a:t> Qin		A123889	Speech/3</a:t>
            </a:r>
          </a:p>
          <a:p>
            <a:pPr algn="l"/>
            <a:r>
              <a:rPr lang="en-US" dirty="0" err="1" smtClean="0"/>
              <a:t>Goh</a:t>
            </a:r>
            <a:r>
              <a:rPr lang="en-US" dirty="0" smtClean="0"/>
              <a:t> </a:t>
            </a:r>
            <a:r>
              <a:rPr lang="en-US" dirty="0" err="1" smtClean="0"/>
              <a:t>Choon</a:t>
            </a:r>
            <a:r>
              <a:rPr lang="en-US" dirty="0" smtClean="0"/>
              <a:t> May		A123480	Audio/3</a:t>
            </a:r>
          </a:p>
          <a:p>
            <a:pPr algn="l"/>
            <a:r>
              <a:rPr lang="en-US" dirty="0" err="1" smtClean="0"/>
              <a:t>Nurzila</a:t>
            </a:r>
            <a:r>
              <a:rPr lang="en-US" dirty="0" smtClean="0"/>
              <a:t> </a:t>
            </a:r>
            <a:r>
              <a:rPr lang="en-US" dirty="0" err="1" smtClean="0"/>
              <a:t>bt.</a:t>
            </a:r>
            <a:r>
              <a:rPr lang="en-US" dirty="0" smtClean="0"/>
              <a:t> Omar		A122865	Audio/3</a:t>
            </a:r>
          </a:p>
          <a:p>
            <a:pPr algn="l"/>
            <a:r>
              <a:rPr lang="en-US" dirty="0" err="1" smtClean="0"/>
              <a:t>Sakinah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Ross		A124136	Audio/3</a:t>
            </a:r>
          </a:p>
          <a:p>
            <a:pPr algn="l"/>
            <a:r>
              <a:rPr lang="en-US" dirty="0" smtClean="0"/>
              <a:t>Fatimah Sh. </a:t>
            </a:r>
            <a:r>
              <a:rPr lang="en-US" dirty="0" err="1" smtClean="0"/>
              <a:t>Mohd</a:t>
            </a:r>
            <a:r>
              <a:rPr lang="en-US" dirty="0" smtClean="0"/>
              <a:t>	A124189	Speech/3</a:t>
            </a:r>
          </a:p>
          <a:p>
            <a:pPr algn="l"/>
            <a:r>
              <a:rPr lang="en-US" dirty="0" smtClean="0"/>
              <a:t>Tan Mon Ping		A123543	Speech/3</a:t>
            </a:r>
          </a:p>
          <a:p>
            <a:pPr algn="l"/>
            <a:r>
              <a:rPr lang="en-US" dirty="0" err="1" smtClean="0"/>
              <a:t>Siti</a:t>
            </a:r>
            <a:r>
              <a:rPr lang="en-US" dirty="0" smtClean="0"/>
              <a:t> Sarah Omar 		A123703	Audio/3</a:t>
            </a:r>
            <a:endParaRPr lang="ms-MY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lvl="0"/>
            <a:r>
              <a:rPr lang="en-US" dirty="0"/>
              <a:t>Independent variables: </a:t>
            </a:r>
            <a:endParaRPr lang="en-US" dirty="0" smtClean="0"/>
          </a:p>
          <a:p>
            <a:pPr lvl="1"/>
            <a:r>
              <a:rPr lang="en-US" dirty="0" smtClean="0"/>
              <a:t>Factors </a:t>
            </a:r>
            <a:r>
              <a:rPr lang="en-US" dirty="0"/>
              <a:t>that affecting academic performance (Stress, time management, class attendance, personal issue and learning style)</a:t>
            </a:r>
          </a:p>
          <a:p>
            <a:pPr lvl="0"/>
            <a:r>
              <a:rPr lang="en-US" dirty="0"/>
              <a:t>Dependent variables: </a:t>
            </a:r>
            <a:endParaRPr lang="en-US" dirty="0" smtClean="0"/>
          </a:p>
          <a:p>
            <a:pPr lvl="1"/>
            <a:r>
              <a:rPr lang="en-US" dirty="0" smtClean="0"/>
              <a:t>Academic </a:t>
            </a:r>
            <a:r>
              <a:rPr lang="en-US" dirty="0"/>
              <a:t>performance of audiology and speech sciences students during pre-clinical and clinical years.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Academic performance of pre-clinical years will be defined as average of PNGS from first year until second year first semester. </a:t>
            </a:r>
          </a:p>
          <a:p>
            <a:r>
              <a:rPr lang="en-US" dirty="0" smtClean="0"/>
              <a:t>Academic performance of clinical years will be defined as average of PNGS from second year second semester until third year first semester.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3" y="228599"/>
          <a:ext cx="8610597" cy="6378209"/>
        </p:xfrm>
        <a:graphic>
          <a:graphicData uri="http://schemas.openxmlformats.org/drawingml/2006/table">
            <a:tbl>
              <a:tblPr/>
              <a:tblGrid>
                <a:gridCol w="2815662"/>
                <a:gridCol w="1158987"/>
                <a:gridCol w="1158987"/>
                <a:gridCol w="1158987"/>
                <a:gridCol w="1158987"/>
                <a:gridCol w="1158987"/>
              </a:tblGrid>
              <a:tr h="252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2010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2011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2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December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January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February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2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Week 3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4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5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6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7</a:t>
                      </a:r>
                    </a:p>
                  </a:txBody>
                  <a:tcPr marL="57904" marR="579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8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9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latin typeface="Calibri"/>
                          <a:ea typeface="SimSun"/>
                          <a:cs typeface="Times New Roman"/>
                        </a:rPr>
                        <a:t>First Discussion </a:t>
                      </a: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: Outline of the research (Introduction, research question, objective, methodology and Gantt Chart)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35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Survey and literature review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40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latin typeface="Calibri"/>
                          <a:ea typeface="SimSun"/>
                          <a:cs typeface="Times New Roman"/>
                        </a:rPr>
                        <a:t>Second Discussion </a:t>
                      </a: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: Draft proposal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35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Submit draft proposal to </a:t>
                      </a:r>
                      <a:r>
                        <a:rPr lang="en-US" sz="1400" dirty="0" err="1">
                          <a:latin typeface="Calibri"/>
                          <a:ea typeface="SimSun"/>
                          <a:cs typeface="Times New Roman"/>
                        </a:rPr>
                        <a:t>Pn</a:t>
                      </a: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Calibri"/>
                          <a:ea typeface="SimSun"/>
                          <a:cs typeface="Times New Roman"/>
                        </a:rPr>
                        <a:t>Haniza</a:t>
                      </a: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4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Preparation in refining the proposal and presentation slides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35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Presentation of the proposal</a:t>
                      </a:r>
                    </a:p>
                  </a:txBody>
                  <a:tcPr marL="57904" marR="579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96557"/>
          <a:ext cx="8686800" cy="6713176"/>
        </p:xfrm>
        <a:graphic>
          <a:graphicData uri="http://schemas.openxmlformats.org/drawingml/2006/table">
            <a:tbl>
              <a:tblPr/>
              <a:tblGrid>
                <a:gridCol w="1229990"/>
                <a:gridCol w="691869"/>
                <a:gridCol w="1614361"/>
                <a:gridCol w="1229990"/>
                <a:gridCol w="1229990"/>
                <a:gridCol w="1383738"/>
                <a:gridCol w="1306862"/>
              </a:tblGrid>
              <a:tr h="230818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2011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9751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February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March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97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8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Week 9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10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11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12</a:t>
                      </a:r>
                    </a:p>
                  </a:txBody>
                  <a:tcPr marL="50487" marR="504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13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Week 14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5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Presentation of the proposal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50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solidFill>
                            <a:srgbClr val="000000"/>
                          </a:solidFill>
                          <a:latin typeface="Calibri"/>
                          <a:ea typeface="SimSun"/>
                          <a:cs typeface="Times New Roman"/>
                        </a:rPr>
                        <a:t>3rd Discussion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ea typeface="SimSun"/>
                          <a:cs typeface="Times New Roman"/>
                        </a:rPr>
                        <a:t> : </a:t>
                      </a:r>
                      <a:endParaRPr lang="en-US" sz="1400" dirty="0" smtClean="0">
                        <a:solidFill>
                          <a:srgbClr val="000000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latin typeface="Calibri"/>
                          <a:ea typeface="SimSun"/>
                          <a:cs typeface="Times New Roman"/>
                        </a:rPr>
                        <a:t>Develop Questionnaires</a:t>
                      </a: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8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Distribution of questionnaire to subjects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Data collection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90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>
                          <a:latin typeface="Calibri"/>
                          <a:ea typeface="SimSun"/>
                          <a:cs typeface="Times New Roman"/>
                        </a:rPr>
                        <a:t>4th Discussion</a:t>
                      </a: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 : Analysis of data using SPSS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2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latin typeface="Calibri"/>
                          <a:ea typeface="SimSun"/>
                          <a:cs typeface="Times New Roman"/>
                        </a:rPr>
                        <a:t>5th Discussion</a:t>
                      </a: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 : Interpretation of results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90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Writing reports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>
                          <a:latin typeface="Calibri"/>
                          <a:ea typeface="SimSun"/>
                          <a:cs typeface="Times New Roman"/>
                        </a:rPr>
                        <a:t>Compilation of reports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3762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Proof-reading of the reports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400" dirty="0">
                          <a:latin typeface="Calibri"/>
                          <a:ea typeface="SimSun"/>
                          <a:cs typeface="Times New Roman"/>
                        </a:rPr>
                        <a:t>Submission of reports</a:t>
                      </a:r>
                    </a:p>
                  </a:txBody>
                  <a:tcPr marL="50487" marR="504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ms-MY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147248" cy="556523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</a:t>
            </a:r>
            <a:r>
              <a:rPr lang="en-US" dirty="0" smtClean="0"/>
              <a:t>are internal and externals factors that can affect the academic performance of the </a:t>
            </a:r>
            <a:r>
              <a:rPr lang="en-US" dirty="0" smtClean="0"/>
              <a:t>students </a:t>
            </a:r>
            <a:r>
              <a:rPr lang="en-US" dirty="0" smtClean="0"/>
              <a:t>during pre-clinical and clinical years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Based on </a:t>
            </a:r>
            <a:r>
              <a:rPr lang="en-US" dirty="0" err="1" smtClean="0"/>
              <a:t>Norhidayah</a:t>
            </a:r>
            <a:r>
              <a:rPr lang="en-US" dirty="0" smtClean="0"/>
              <a:t> Ali </a:t>
            </a:r>
            <a:r>
              <a:rPr lang="en-US" i="1" dirty="0" smtClean="0"/>
              <a:t>et al</a:t>
            </a:r>
            <a:r>
              <a:rPr lang="en-US" dirty="0" smtClean="0"/>
              <a:t> (</a:t>
            </a:r>
            <a:r>
              <a:rPr lang="en-US" dirty="0" smtClean="0"/>
              <a:t>2009), there </a:t>
            </a:r>
            <a:r>
              <a:rPr lang="en-US" dirty="0" smtClean="0"/>
              <a:t>are some factors that influence students’ performance including demographic, active learning, student attendance, extracurricular activities, peers influences and course </a:t>
            </a:r>
            <a:r>
              <a:rPr lang="en-US" dirty="0" smtClean="0"/>
              <a:t>assessment</a:t>
            </a:r>
          </a:p>
          <a:p>
            <a:r>
              <a:rPr lang="en-US" dirty="0" smtClean="0"/>
              <a:t>Researcher found that students who attend classes regularly obtained greater CGPA compared to those who absent from class. </a:t>
            </a:r>
            <a:r>
              <a:rPr lang="en-US" dirty="0" smtClean="0"/>
              <a:t>T</a:t>
            </a:r>
          </a:p>
          <a:p>
            <a:r>
              <a:rPr lang="en-US" dirty="0" smtClean="0"/>
              <a:t>T</a:t>
            </a:r>
            <a:r>
              <a:rPr lang="en-US" dirty="0" smtClean="0"/>
              <a:t>his </a:t>
            </a:r>
            <a:r>
              <a:rPr lang="en-US" dirty="0" smtClean="0"/>
              <a:t>is supported by the </a:t>
            </a:r>
            <a:r>
              <a:rPr lang="en-US" dirty="0" err="1" smtClean="0"/>
              <a:t>Marburger</a:t>
            </a:r>
            <a:r>
              <a:rPr lang="en-US" dirty="0" smtClean="0"/>
              <a:t> (2001) in his study that he concluded that students who missed class on a given date were significantly more likely to respond incorrectly to questions relation to material covered that day than were students who were present. </a:t>
            </a:r>
            <a:endParaRPr lang="ms-MY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67544" y="332656"/>
            <a:ext cx="7755632" cy="6048672"/>
          </a:xfrm>
        </p:spPr>
        <p:txBody>
          <a:bodyPr>
            <a:normAutofit/>
          </a:bodyPr>
          <a:lstStyle/>
          <a:p>
            <a:r>
              <a:rPr lang="en-US" dirty="0" smtClean="0"/>
              <a:t>Students who are actively engage in learning process are observed to have significant positive correlation; have greater CGPA (</a:t>
            </a:r>
            <a:r>
              <a:rPr lang="en-US" dirty="0" err="1" smtClean="0"/>
              <a:t>Norhidayah</a:t>
            </a:r>
            <a:r>
              <a:rPr lang="en-US" dirty="0" smtClean="0"/>
              <a:t> Ali </a:t>
            </a:r>
            <a:r>
              <a:rPr lang="en-US" i="1" dirty="0" smtClean="0"/>
              <a:t>et al</a:t>
            </a:r>
            <a:r>
              <a:rPr lang="en-US" dirty="0" smtClean="0"/>
              <a:t>, 2009). </a:t>
            </a:r>
            <a:endParaRPr lang="en-US" dirty="0" smtClean="0"/>
          </a:p>
          <a:p>
            <a:r>
              <a:rPr lang="en-US" dirty="0" smtClean="0"/>
              <a:t>According </a:t>
            </a:r>
            <a:r>
              <a:rPr lang="en-US" dirty="0" smtClean="0"/>
              <a:t>to </a:t>
            </a:r>
            <a:r>
              <a:rPr lang="en-US" dirty="0" err="1" smtClean="0"/>
              <a:t>Sansgiry</a:t>
            </a:r>
            <a:r>
              <a:rPr lang="en-US" dirty="0" smtClean="0"/>
              <a:t>, S.S, </a:t>
            </a:r>
            <a:r>
              <a:rPr lang="en-US" dirty="0" err="1" smtClean="0"/>
              <a:t>Bhosle</a:t>
            </a:r>
            <a:r>
              <a:rPr lang="en-US" dirty="0" smtClean="0"/>
              <a:t>, M, Sail, K, (2006), strategic of studying can contribute to the </a:t>
            </a:r>
            <a:r>
              <a:rPr lang="en-US" dirty="0" smtClean="0"/>
              <a:t>academic </a:t>
            </a:r>
            <a:r>
              <a:rPr lang="en-US" dirty="0" smtClean="0"/>
              <a:t>performance of the students. </a:t>
            </a:r>
            <a:endParaRPr lang="en-US" dirty="0" smtClean="0"/>
          </a:p>
          <a:p>
            <a:r>
              <a:rPr lang="en-US" dirty="0" smtClean="0"/>
              <a:t>Stress can be one of the factors that affect academic performance. This is supported by El </a:t>
            </a:r>
            <a:r>
              <a:rPr lang="en-US" dirty="0" err="1" smtClean="0"/>
              <a:t>Mouzan</a:t>
            </a:r>
            <a:r>
              <a:rPr lang="en-US" dirty="0" smtClean="0"/>
              <a:t> </a:t>
            </a:r>
            <a:r>
              <a:rPr lang="en-US" i="1" dirty="0" smtClean="0"/>
              <a:t>et al</a:t>
            </a:r>
            <a:r>
              <a:rPr lang="en-US" dirty="0" smtClean="0"/>
              <a:t> (1991) as his studies showed that the older students poor performance were generally affected to financial problems and family responsibilities which may cause major stress or tension that affect academic performances. </a:t>
            </a:r>
            <a:endParaRPr lang="ms-MY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7467600" cy="1143000"/>
          </a:xfrm>
        </p:spPr>
        <p:txBody>
          <a:bodyPr/>
          <a:lstStyle/>
          <a:p>
            <a:r>
              <a:rPr lang="en-US" dirty="0" smtClean="0"/>
              <a:t>Research question</a:t>
            </a:r>
            <a:endParaRPr lang="ms-MY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19256" cy="518457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Is there a relationship between clinical practice and academic performance?</a:t>
            </a:r>
            <a:endParaRPr lang="ms-MY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Is there a difference between academic performance of Audiology and Speech Sciences students during pre-clinical and clinical years</a:t>
            </a:r>
            <a:r>
              <a:rPr lang="en-US" dirty="0" smtClean="0"/>
              <a:t>?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HYPOTHESIS</a:t>
            </a:r>
            <a:endParaRPr lang="ms-MY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There is a relationship between clinical practice and academic performance of audiology and speech sciences students during clinical years.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is a difference between academic performance of audiology and speech sciences students during pre-clinical and clinical years</a:t>
            </a:r>
          </a:p>
          <a:p>
            <a:pPr>
              <a:lnSpc>
                <a:spcPct val="90000"/>
              </a:lnSpc>
            </a:pPr>
            <a:endParaRPr lang="ms-MY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To determine the factor that most affecting academic performance during pre-clinical and clinical years for audiology and speech sciences students. </a:t>
            </a:r>
            <a:endParaRPr lang="en-US" dirty="0" smtClean="0"/>
          </a:p>
          <a:p>
            <a:pPr marL="514350" lvl="0" indent="-514350">
              <a:buNone/>
            </a:pPr>
            <a:r>
              <a:rPr lang="en-US" dirty="0" smtClean="0"/>
              <a:t>SPECIFIC OBJECTIVES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To compare academic performance of audiology and speech sciences students during pre-clinical and clinical years.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To compare factors that affecting academic performance of audiology and speech sciences students during pre-clinical and clinical years.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Study design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Cross-sectional study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Questionnaires are distributed to the selected undergraduates from Audiology and Speech Sciences Department.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u="sng" dirty="0" smtClean="0"/>
              <a:t>Target population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All students in National University Malaysia (UKM) who have academic experience in pre-clinical and clinical years.</a:t>
            </a:r>
            <a:endParaRPr lang="ms-MY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smtClean="0"/>
              <a:t>Sampling method: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Convenient sampling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Courier New" pitchFamily="49" charset="0"/>
              <a:buChar char="o"/>
            </a:pPr>
            <a:r>
              <a:rPr lang="en-US" u="sng" dirty="0" smtClean="0"/>
              <a:t>Sampling frame: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Name list of all third year and fourth year Audiology and Speech Sciences students which can be obtained from Audiology and Speech Sciences Department.</a:t>
            </a:r>
            <a:endParaRPr lang="ms-MY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/>
          <a:lstStyle/>
          <a:p>
            <a:r>
              <a:rPr lang="en-US" u="sng" dirty="0" smtClean="0"/>
              <a:t>Sample unit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 student either third year or fourth year from Audiology and Speech Sciences Department who has academic experience during pre-clinical and clinical years.</a:t>
            </a:r>
          </a:p>
          <a:p>
            <a:endParaRPr lang="en-US" dirty="0" smtClean="0"/>
          </a:p>
          <a:p>
            <a:r>
              <a:rPr lang="en-US" u="sng" dirty="0" smtClean="0"/>
              <a:t>Sample size</a:t>
            </a:r>
          </a:p>
          <a:p>
            <a:r>
              <a:rPr lang="en-US" dirty="0" smtClean="0"/>
              <a:t>Total subject: 55 students (25: third year students , 30 students from fourth year students)</a:t>
            </a:r>
            <a:endParaRPr lang="ms-MY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Inclusion criteria: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 the third year and forth year audiology and speech sciences students are involved in this study. </a:t>
            </a:r>
          </a:p>
          <a:p>
            <a:r>
              <a:rPr lang="en-US" dirty="0" smtClean="0"/>
              <a:t>Exclusion criteria: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udiology and speech sciences </a:t>
            </a:r>
            <a:r>
              <a:rPr lang="en-US" dirty="0"/>
              <a:t>s</a:t>
            </a:r>
            <a:r>
              <a:rPr lang="en-US" dirty="0" smtClean="0"/>
              <a:t>tudents who are required to repeat academic study of semester or </a:t>
            </a:r>
            <a:r>
              <a:rPr lang="en-US" dirty="0" smtClean="0"/>
              <a:t>withdraw </a:t>
            </a:r>
            <a:r>
              <a:rPr lang="en-US" dirty="0" smtClean="0"/>
              <a:t>from the courses. 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u="sng" dirty="0" smtClean="0"/>
              <a:t>Data Collection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 </a:t>
            </a:r>
            <a:r>
              <a:rPr lang="en-US" dirty="0" smtClean="0"/>
              <a:t>- The questionnaire will be distributed and it will be collected on the same week.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u="sng" dirty="0" smtClean="0"/>
              <a:t>Data Analysis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 </a:t>
            </a:r>
            <a:r>
              <a:rPr lang="en-US" dirty="0" smtClean="0"/>
              <a:t>- Using SPPSS 17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926</TotalTime>
  <Words>790</Words>
  <Application>Microsoft Office PowerPoint</Application>
  <PresentationFormat>On-screen Show (4:3)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Group 1: Factors affecting academic performance during pre-clinical and clinical years: Audiology and Speech Sciences students</vt:lpstr>
      <vt:lpstr>Introduction</vt:lpstr>
      <vt:lpstr>Slide 3</vt:lpstr>
      <vt:lpstr>Research question</vt:lpstr>
      <vt:lpstr>General Objectives</vt:lpstr>
      <vt:lpstr>Methodology</vt:lpstr>
      <vt:lpstr>Methodology</vt:lpstr>
      <vt:lpstr>Methodology</vt:lpstr>
      <vt:lpstr>Slide 9</vt:lpstr>
      <vt:lpstr>Variables</vt:lpstr>
      <vt:lpstr>Operational definition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1: Factors affecting academic performance during pre-clinical and clinical years: Audiology and Speech Sciences students</dc:title>
  <dc:creator>Chee Khai Ching</dc:creator>
  <cp:lastModifiedBy>Chee Khai Ching</cp:lastModifiedBy>
  <cp:revision>93</cp:revision>
  <dcterms:created xsi:type="dcterms:W3CDTF">2011-01-27T14:46:53Z</dcterms:created>
  <dcterms:modified xsi:type="dcterms:W3CDTF">2011-01-29T01:54:18Z</dcterms:modified>
</cp:coreProperties>
</file>