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0" r:id="rId5"/>
    <p:sldId id="262" r:id="rId6"/>
    <p:sldId id="263" r:id="rId7"/>
    <p:sldId id="264" r:id="rId8"/>
    <p:sldId id="266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500" autoAdjust="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65D1D-ABAF-4BFF-82C2-8A520DB67F53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FE705-78CC-4489-9967-117BBFDACE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cap="none" dirty="0" smtClean="0"/>
              <a:t>METHODOLOGY</a:t>
            </a:r>
            <a:endParaRPr lang="ms-MY" b="1" cap="none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Target </a:t>
            </a:r>
            <a:r>
              <a:rPr lang="en-US" u="sng" dirty="0" smtClean="0"/>
              <a:t>population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All students from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to 4</a:t>
            </a:r>
            <a:r>
              <a:rPr lang="en-US" baseline="30000" dirty="0" smtClean="0"/>
              <a:t>th</a:t>
            </a:r>
            <a:r>
              <a:rPr lang="en-US" dirty="0" smtClean="0"/>
              <a:t> year in Audiology </a:t>
            </a:r>
            <a:r>
              <a:rPr lang="en-US" dirty="0" smtClean="0"/>
              <a:t>and Speech Sciences Department in National University Malaysia (UKM</a:t>
            </a:r>
            <a:r>
              <a:rPr lang="en-US" dirty="0" smtClean="0"/>
              <a:t>).</a:t>
            </a:r>
          </a:p>
          <a:p>
            <a:pPr lvl="1">
              <a:buFont typeface="Wingdings" pitchFamily="2" charset="2"/>
              <a:buChar char="ü"/>
            </a:pPr>
            <a:endParaRPr lang="en-US" dirty="0" smtClean="0"/>
          </a:p>
          <a:p>
            <a:r>
              <a:rPr lang="en-US" u="sng" dirty="0" smtClean="0"/>
              <a:t>Study population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Students </a:t>
            </a:r>
            <a:r>
              <a:rPr lang="en-US" dirty="0" smtClean="0"/>
              <a:t>from </a:t>
            </a:r>
            <a:r>
              <a:rPr lang="en-US" dirty="0" smtClean="0"/>
              <a:t>3</a:t>
            </a:r>
            <a:r>
              <a:rPr lang="en-US" baseline="30000" dirty="0" smtClean="0"/>
              <a:t>r</a:t>
            </a:r>
            <a:r>
              <a:rPr lang="en-US" baseline="30000" dirty="0" smtClean="0"/>
              <a:t>d</a:t>
            </a:r>
            <a:r>
              <a:rPr lang="en-US" dirty="0" smtClean="0"/>
              <a:t> </a:t>
            </a:r>
            <a:r>
              <a:rPr lang="en-US" dirty="0" smtClean="0"/>
              <a:t>year to 4</a:t>
            </a:r>
            <a:r>
              <a:rPr lang="en-US" baseline="30000" dirty="0" smtClean="0"/>
              <a:t>th</a:t>
            </a:r>
            <a:r>
              <a:rPr lang="en-US" dirty="0" smtClean="0"/>
              <a:t> year in Audiology and Speech Sciences Department in National University Malaysia (UKM).</a:t>
            </a:r>
            <a:endParaRPr lang="en-US" u="sng" dirty="0" smtClean="0"/>
          </a:p>
          <a:p>
            <a:pPr lvl="3">
              <a:buNone/>
            </a:pPr>
            <a:endParaRPr lang="en-US" dirty="0" smtClean="0"/>
          </a:p>
          <a:p>
            <a:pPr lvl="3">
              <a:buNone/>
            </a:pPr>
            <a:endParaRPr lang="ms-MY" dirty="0" smtClean="0"/>
          </a:p>
          <a:p>
            <a:pPr eaLnBrk="1" hangingPunct="1"/>
            <a:r>
              <a:rPr lang="en-US" u="sng" dirty="0" smtClean="0"/>
              <a:t>Study design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Cross sectional study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Questionnaires </a:t>
            </a:r>
            <a:r>
              <a:rPr lang="en-US" dirty="0" smtClean="0"/>
              <a:t>were </a:t>
            </a:r>
            <a:r>
              <a:rPr lang="en-US" dirty="0" smtClean="0"/>
              <a:t>distributed to the selected undergraduates from Audiology and Speech Sciences Department.</a:t>
            </a:r>
          </a:p>
          <a:p>
            <a:pPr eaLnBrk="1" hangingPunct="1">
              <a:buFont typeface="Wingdings" pitchFamily="2" charset="2"/>
              <a:buChar char="q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305800" cy="616267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u="sng" dirty="0" smtClean="0"/>
              <a:t>Sampling method: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Random </a:t>
            </a:r>
            <a:r>
              <a:rPr lang="en-US" dirty="0" smtClean="0"/>
              <a:t>sampling</a:t>
            </a:r>
          </a:p>
          <a:p>
            <a:pPr eaLnBrk="1" hangingPunct="1">
              <a:buFont typeface="Wingdings" pitchFamily="2" charset="2"/>
              <a:buChar char="§"/>
            </a:pPr>
            <a:endParaRPr lang="en-US" dirty="0" smtClean="0"/>
          </a:p>
          <a:p>
            <a:pPr eaLnBrk="1" hangingPunct="1"/>
            <a:r>
              <a:rPr lang="en-US" u="sng" dirty="0" smtClean="0"/>
              <a:t>Sampling frame: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Name </a:t>
            </a:r>
            <a:r>
              <a:rPr lang="en-US" dirty="0" smtClean="0"/>
              <a:t>lists </a:t>
            </a:r>
            <a:r>
              <a:rPr lang="en-US" dirty="0" smtClean="0"/>
              <a:t>of all third year and fourth year Audiology and Speech Sciences students </a:t>
            </a:r>
            <a:r>
              <a:rPr lang="en-US" dirty="0" smtClean="0"/>
              <a:t>were obtained </a:t>
            </a:r>
            <a:r>
              <a:rPr lang="en-US" dirty="0" smtClean="0"/>
              <a:t>from Audiology and Speech Sciences Department.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  <a:p>
            <a:pPr eaLnBrk="1" hangingPunct="1"/>
            <a:r>
              <a:rPr lang="en-US" u="sng" dirty="0" smtClean="0"/>
              <a:t>Sample unit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Student (either third </a:t>
            </a:r>
            <a:r>
              <a:rPr lang="en-US" dirty="0" smtClean="0"/>
              <a:t>year or fourth </a:t>
            </a:r>
            <a:r>
              <a:rPr lang="en-US" dirty="0" smtClean="0"/>
              <a:t>year) </a:t>
            </a:r>
            <a:r>
              <a:rPr lang="en-US" dirty="0" smtClean="0"/>
              <a:t>from Audiology and Speech Sciences </a:t>
            </a:r>
            <a:r>
              <a:rPr lang="en-US" dirty="0" smtClean="0"/>
              <a:t>Department.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endParaRPr lang="ms-M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eaLnBrk="1" hangingPunct="1"/>
            <a:r>
              <a:rPr lang="en-US" u="sng" dirty="0" smtClean="0"/>
              <a:t>Inclusion criteria</a:t>
            </a:r>
            <a:r>
              <a:rPr lang="en-US" dirty="0" smtClean="0"/>
              <a:t>: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dirty="0" smtClean="0"/>
              <a:t>All the third year and fourth year Audiology and Speech Sciences Students </a:t>
            </a:r>
          </a:p>
          <a:p>
            <a:pPr lvl="1" eaLnBrk="1" hangingPunct="1">
              <a:buNone/>
            </a:pPr>
            <a:endParaRPr lang="en-US" dirty="0" smtClean="0"/>
          </a:p>
          <a:p>
            <a:pPr eaLnBrk="1" hangingPunct="1"/>
            <a:r>
              <a:rPr lang="en-US" u="sng" dirty="0" smtClean="0"/>
              <a:t>Exclusion criteria</a:t>
            </a:r>
            <a:r>
              <a:rPr lang="en-US" dirty="0" smtClean="0"/>
              <a:t>: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dirty="0" smtClean="0"/>
              <a:t>Audiology and Speech Sciences students who withdraw from the courses.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458200" cy="570865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u="sng" dirty="0" smtClean="0"/>
              <a:t>Sample size:</a:t>
            </a:r>
            <a:endParaRPr lang="en-US" dirty="0" smtClean="0"/>
          </a:p>
          <a:p>
            <a:pPr eaLnBrk="1" hangingPunct="1"/>
            <a:r>
              <a:rPr lang="en-US" dirty="0" smtClean="0"/>
              <a:t>Total subject:</a:t>
            </a:r>
            <a:r>
              <a:rPr lang="en-US" dirty="0" smtClean="0">
                <a:solidFill>
                  <a:srgbClr val="FFE636"/>
                </a:solidFill>
              </a:rPr>
              <a:t>   </a:t>
            </a:r>
            <a:r>
              <a:rPr lang="en-US" dirty="0" smtClean="0"/>
              <a:t>students.(  : third year students ,    students from fourth year students)</a:t>
            </a:r>
          </a:p>
          <a:p>
            <a:pPr eaLnBrk="1" hangingPunct="1"/>
            <a:r>
              <a:rPr lang="en-US" dirty="0" smtClean="0"/>
              <a:t>n</a:t>
            </a:r>
            <a:r>
              <a:rPr lang="en-US" baseline="-25000" dirty="0" smtClean="0"/>
              <a:t>0	</a:t>
            </a:r>
            <a:r>
              <a:rPr lang="en-US" dirty="0" smtClean="0"/>
              <a:t>=Z</a:t>
            </a:r>
            <a:r>
              <a:rPr lang="en-US" baseline="30000" dirty="0" smtClean="0"/>
              <a:t>2</a:t>
            </a:r>
            <a:r>
              <a:rPr lang="ms-MY" dirty="0" smtClean="0"/>
              <a:t>p(1-p)/e</a:t>
            </a:r>
            <a:r>
              <a:rPr lang="ms-MY" baseline="30000" dirty="0" smtClean="0"/>
              <a:t>2</a:t>
            </a:r>
            <a:endParaRPr lang="ms-MY" dirty="0" smtClean="0"/>
          </a:p>
          <a:p>
            <a:pPr eaLnBrk="1" hangingPunct="1">
              <a:buFont typeface="Wingdings" pitchFamily="2" charset="2"/>
              <a:buNone/>
            </a:pPr>
            <a:r>
              <a:rPr lang="ms-MY" dirty="0" smtClean="0"/>
              <a:t> 		=</a:t>
            </a:r>
          </a:p>
          <a:p>
            <a:pPr eaLnBrk="1" hangingPunct="1">
              <a:buFont typeface="Wingdings" pitchFamily="2" charset="2"/>
              <a:buNone/>
            </a:pPr>
            <a:r>
              <a:rPr lang="ms-MY" dirty="0" smtClean="0"/>
              <a:t>		=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ms-MY" dirty="0" smtClean="0"/>
          </a:p>
          <a:p>
            <a:pPr eaLnBrk="1" hangingPunct="1"/>
            <a:r>
              <a:rPr lang="en-US" dirty="0" smtClean="0"/>
              <a:t>n	= n</a:t>
            </a:r>
            <a:r>
              <a:rPr lang="en-US" baseline="-25000" dirty="0" smtClean="0"/>
              <a:t>0</a:t>
            </a:r>
            <a:r>
              <a:rPr lang="ms-MY" dirty="0" smtClean="0"/>
              <a:t>/1+ [(n</a:t>
            </a:r>
            <a:r>
              <a:rPr lang="ms-MY" baseline="-25000" dirty="0" smtClean="0"/>
              <a:t>0</a:t>
            </a:r>
            <a:r>
              <a:rPr lang="ms-MY" dirty="0" smtClean="0"/>
              <a:t>-1)/N]</a:t>
            </a:r>
          </a:p>
          <a:p>
            <a:pPr eaLnBrk="1" hangingPunct="1">
              <a:buFont typeface="Wingdings" pitchFamily="2" charset="2"/>
              <a:buNone/>
            </a:pPr>
            <a:r>
              <a:rPr lang="ms-MY" dirty="0" smtClean="0"/>
              <a:t>		=</a:t>
            </a:r>
          </a:p>
          <a:p>
            <a:pPr eaLnBrk="1" hangingPunct="1">
              <a:buFont typeface="Wingdings" pitchFamily="2" charset="2"/>
              <a:buNone/>
            </a:pPr>
            <a:r>
              <a:rPr lang="ms-MY" dirty="0" smtClean="0"/>
              <a:t>		=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N=amount of total population</a:t>
            </a:r>
            <a:endParaRPr lang="ms-MY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ms-MY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684213" y="3357563"/>
            <a:ext cx="748823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Z= Z-score</a:t>
            </a:r>
          </a:p>
          <a:p>
            <a:r>
              <a:rPr lang="en-US"/>
              <a:t>p=estimated proportion of an attribute that is present in the population</a:t>
            </a:r>
          </a:p>
          <a:p>
            <a:r>
              <a:rPr lang="en-US"/>
              <a:t>e= confidence interval</a:t>
            </a:r>
            <a:endParaRPr lang="ms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r>
              <a:rPr lang="en-US" u="sng" dirty="0" smtClean="0"/>
              <a:t>Statistical analysis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The data </a:t>
            </a:r>
            <a:r>
              <a:rPr lang="en-US" dirty="0" smtClean="0"/>
              <a:t>was analyzed </a:t>
            </a:r>
            <a:r>
              <a:rPr lang="en-US" dirty="0"/>
              <a:t>by using SPSS </a:t>
            </a:r>
            <a:r>
              <a:rPr lang="en-US" dirty="0" smtClean="0"/>
              <a:t>17</a:t>
            </a:r>
          </a:p>
          <a:p>
            <a:pPr lvl="1">
              <a:buNone/>
            </a:pPr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Linear correlation : Spearman's Rho (learning style, stress) and Pearson Correlation (time management)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Descriptive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MATERIAL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r>
              <a:rPr lang="en-US" u="sng" dirty="0" smtClean="0"/>
              <a:t>Questionnaire</a:t>
            </a:r>
            <a:endParaRPr lang="en-US" dirty="0" smtClean="0"/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Consent form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Part A : Respondent information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Part B : Time management ( 5 questions 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Part C : Perceived stress scale ( 10 questions )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Part D : Learning style ( 10 questions )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5029200"/>
            <a:ext cx="8001000" cy="120032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 algn="ctr">
              <a:buNone/>
            </a:pPr>
            <a:r>
              <a:rPr lang="en-US" sz="2400" b="1" dirty="0" smtClean="0"/>
              <a:t>All the questions are in </a:t>
            </a:r>
            <a:r>
              <a:rPr lang="en-US" sz="2400" b="1" dirty="0" err="1" smtClean="0"/>
              <a:t>likert</a:t>
            </a:r>
            <a:r>
              <a:rPr lang="en-US" sz="2400" b="1" dirty="0" smtClean="0"/>
              <a:t> scale from 0 – 4 . </a:t>
            </a:r>
          </a:p>
          <a:p>
            <a:pPr lvl="1" algn="ctr">
              <a:buNone/>
            </a:pPr>
            <a:r>
              <a:rPr lang="en-US" sz="2400" b="1" dirty="0" smtClean="0"/>
              <a:t>0; never, 1; almost never, 2; sometimes, 3; almost often, 4; very often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en-US" u="sng" dirty="0" smtClean="0"/>
              <a:t>SPSS 17</a:t>
            </a:r>
          </a:p>
          <a:p>
            <a:pPr lvl="1">
              <a:buNone/>
            </a:pPr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Linear correlation : Spearman's Rho (learning style, stress) and Pearson Correlation (time management)</a:t>
            </a:r>
          </a:p>
          <a:p>
            <a:pPr lvl="2">
              <a:buNone/>
            </a:pPr>
            <a:endParaRPr lang="en-US" sz="2800" dirty="0" smtClean="0"/>
          </a:p>
          <a:p>
            <a:pPr lvl="2">
              <a:buFont typeface="Wingdings" pitchFamily="2" charset="2"/>
              <a:buChar char="ü"/>
            </a:pPr>
            <a:r>
              <a:rPr lang="en-US" sz="2800" dirty="0" smtClean="0"/>
              <a:t>Descriptive analysis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RELIABILITY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Intrinsic reliability : </a:t>
            </a:r>
            <a:r>
              <a:rPr lang="en-US" dirty="0" err="1" smtClean="0"/>
              <a:t>Cronbach’s</a:t>
            </a:r>
            <a:r>
              <a:rPr lang="en-US" dirty="0" smtClean="0"/>
              <a:t> alpha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Part B : Time management		: 0.6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Part C : Perceived stress scale	: 0.8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Part D : Learning style		: 0.8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47800" y="2133600"/>
            <a:ext cx="6400800" cy="9541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800" dirty="0" smtClean="0"/>
              <a:t>α of 0.6-0.7 indicates acceptable reliability and 0.8 or higher indicates good reliability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VALIDITY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i="1" dirty="0" smtClean="0"/>
              <a:t>Face validity </a:t>
            </a:r>
            <a:r>
              <a:rPr lang="en-US" dirty="0" smtClean="0"/>
              <a:t>- researchers determine if the test seems to measure what is intended to measure.</a:t>
            </a:r>
          </a:p>
          <a:p>
            <a:endParaRPr lang="en-US" dirty="0"/>
          </a:p>
          <a:p>
            <a:r>
              <a:rPr lang="en-US" i="1" dirty="0" smtClean="0"/>
              <a:t>Content validity -  </a:t>
            </a:r>
            <a:r>
              <a:rPr lang="en-US" dirty="0" smtClean="0"/>
              <a:t>contents are agreed by the experts.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364</Words>
  <Application>Microsoft Office PowerPoint</Application>
  <PresentationFormat>On-screen Show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METHODOLOGY</vt:lpstr>
      <vt:lpstr>Slide 2</vt:lpstr>
      <vt:lpstr>Slide 3</vt:lpstr>
      <vt:lpstr>Slide 4</vt:lpstr>
      <vt:lpstr>Slide 5</vt:lpstr>
      <vt:lpstr>MATERIAL</vt:lpstr>
      <vt:lpstr>Slide 7</vt:lpstr>
      <vt:lpstr>RELIABILITY</vt:lpstr>
      <vt:lpstr>VALIDITY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METHODOLOGY</dc:title>
  <dc:creator>Sakinah</dc:creator>
  <cp:lastModifiedBy>Sakinah</cp:lastModifiedBy>
  <cp:revision>14</cp:revision>
  <dcterms:created xsi:type="dcterms:W3CDTF">2011-03-08T14:40:08Z</dcterms:created>
  <dcterms:modified xsi:type="dcterms:W3CDTF">2011-03-10T11:48:43Z</dcterms:modified>
</cp:coreProperties>
</file>