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058-E464-4F13-9600-F402E071E8E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1826-1354-441F-B087-2375AD21F9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058-E464-4F13-9600-F402E071E8E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1826-1354-441F-B087-2375AD21F9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058-E464-4F13-9600-F402E071E8E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1826-1354-441F-B087-2375AD21F9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058-E464-4F13-9600-F402E071E8E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1826-1354-441F-B087-2375AD21F9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058-E464-4F13-9600-F402E071E8E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1826-1354-441F-B087-2375AD21F9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058-E464-4F13-9600-F402E071E8E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1826-1354-441F-B087-2375AD21F9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058-E464-4F13-9600-F402E071E8E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1826-1354-441F-B087-2375AD21F9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058-E464-4F13-9600-F402E071E8E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1826-1354-441F-B087-2375AD21F9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058-E464-4F13-9600-F402E071E8E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1826-1354-441F-B087-2375AD21F9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058-E464-4F13-9600-F402E071E8E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1826-1354-441F-B087-2375AD21F9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60058-E464-4F13-9600-F402E071E8E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71826-1354-441F-B087-2375AD21F9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60058-E464-4F13-9600-F402E071E8E7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71826-1354-441F-B087-2375AD21F9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79695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061176"/>
          </a:xfrm>
        </p:spPr>
        <p:txBody>
          <a:bodyPr>
            <a:noAutofit/>
          </a:bodyPr>
          <a:lstStyle/>
          <a:p>
            <a:r>
              <a:rPr lang="en-US" sz="2800" dirty="0" smtClean="0"/>
              <a:t>Department of Audiology and Speech Sciences (JASP) </a:t>
            </a:r>
            <a:r>
              <a:rPr lang="en-US" sz="2800" dirty="0" smtClean="0"/>
              <a:t>offers </a:t>
            </a:r>
            <a:r>
              <a:rPr lang="en-US" sz="2800" dirty="0" smtClean="0"/>
              <a:t>two undergraduate programs: Audiology and Speech </a:t>
            </a:r>
            <a:r>
              <a:rPr lang="en-US" sz="2800" dirty="0" smtClean="0"/>
              <a:t>Sciences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Clinical practicum: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b="1" dirty="0" smtClean="0"/>
              <a:t>Audiology:  </a:t>
            </a:r>
            <a:r>
              <a:rPr lang="en-US" sz="2800" dirty="0" smtClean="0"/>
              <a:t>starting from </a:t>
            </a:r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year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 semester (observation and hands-on)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800" b="1" dirty="0" smtClean="0"/>
              <a:t>Speech Sciences</a:t>
            </a:r>
            <a:r>
              <a:rPr lang="en-US" sz="2800" dirty="0" smtClean="0"/>
              <a:t>:  starting from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year </a:t>
            </a:r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 semester 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3528" y="764704"/>
            <a:ext cx="8820472" cy="5760640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Students’ academic performance : an important indicator of the quality of the </a:t>
            </a:r>
            <a:r>
              <a:rPr lang="en-US" sz="2800" dirty="0" smtClean="0"/>
              <a:t>graduates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</a:p>
          <a:p>
            <a:pPr algn="just"/>
            <a:r>
              <a:rPr lang="en-US" sz="2800" dirty="0" smtClean="0"/>
              <a:t>Students</a:t>
            </a:r>
            <a:r>
              <a:rPr lang="en-US" sz="2800" dirty="0" smtClean="0"/>
              <a:t>’ academic achievement is measured by </a:t>
            </a:r>
            <a:r>
              <a:rPr lang="en-US" sz="2800" dirty="0" smtClean="0"/>
              <a:t>CGPA</a:t>
            </a:r>
          </a:p>
          <a:p>
            <a:pPr algn="just">
              <a:buNone/>
            </a:pPr>
            <a:endParaRPr lang="en-US" sz="2800" dirty="0" smtClean="0"/>
          </a:p>
          <a:p>
            <a:pPr algn="just"/>
            <a:r>
              <a:rPr lang="en-US" sz="2800" dirty="0" smtClean="0"/>
              <a:t>Many </a:t>
            </a:r>
            <a:r>
              <a:rPr lang="en-US" sz="2800" dirty="0" smtClean="0"/>
              <a:t>factors could act as barriers and catalysts to students achieving a high CGPA (Ali et al, </a:t>
            </a:r>
            <a:r>
              <a:rPr lang="en-US" sz="2800" dirty="0" smtClean="0"/>
              <a:t>2009)</a:t>
            </a:r>
          </a:p>
          <a:p>
            <a:pPr algn="just">
              <a:buNone/>
            </a:pPr>
            <a:endParaRPr lang="en-US" sz="2800" dirty="0" smtClean="0"/>
          </a:p>
          <a:p>
            <a:pPr algn="just"/>
            <a:r>
              <a:rPr lang="en-US" sz="2800" dirty="0" smtClean="0"/>
              <a:t>Aim: </a:t>
            </a:r>
            <a:r>
              <a:rPr lang="en-US" sz="2800" dirty="0" smtClean="0"/>
              <a:t> </a:t>
            </a:r>
            <a:r>
              <a:rPr lang="en-US" sz="2800" dirty="0" smtClean="0"/>
              <a:t>T</a:t>
            </a:r>
            <a:r>
              <a:rPr lang="en-US" sz="2800" dirty="0" smtClean="0"/>
              <a:t>o </a:t>
            </a:r>
            <a:r>
              <a:rPr lang="en-US" sz="2800" dirty="0" smtClean="0"/>
              <a:t>investigate the factors that are correlated with academic performance of students during their clinical years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sz="3000" dirty="0" smtClean="0"/>
              <a:t>Success of academic performance was reported related to strategic or deep learning style in final year </a:t>
            </a:r>
            <a:r>
              <a:rPr lang="en-US" sz="3000" dirty="0" smtClean="0"/>
              <a:t>(</a:t>
            </a:r>
            <a:r>
              <a:rPr lang="en-US" sz="3000" dirty="0" smtClean="0"/>
              <a:t> </a:t>
            </a:r>
            <a:r>
              <a:rPr lang="en-US" sz="3000" dirty="0" smtClean="0"/>
              <a:t>McManus et al</a:t>
            </a:r>
            <a:r>
              <a:rPr lang="en-US" sz="3000" dirty="0" smtClean="0"/>
              <a:t>., 1998</a:t>
            </a:r>
            <a:r>
              <a:rPr lang="en-US" sz="3000" dirty="0" smtClean="0"/>
              <a:t>).</a:t>
            </a:r>
          </a:p>
          <a:p>
            <a:pPr>
              <a:lnSpc>
                <a:spcPct val="150000"/>
              </a:lnSpc>
            </a:pPr>
            <a:r>
              <a:rPr lang="en-US" sz="3000" dirty="0" smtClean="0"/>
              <a:t>According to </a:t>
            </a:r>
            <a:r>
              <a:rPr lang="en-US" sz="3000" dirty="0" err="1" smtClean="0"/>
              <a:t>Sansgiry</a:t>
            </a:r>
            <a:r>
              <a:rPr lang="en-US" sz="3000" dirty="0" smtClean="0"/>
              <a:t> and Sail (2006), time management can be </a:t>
            </a:r>
            <a:r>
              <a:rPr lang="en-US" sz="3000" dirty="0" smtClean="0"/>
              <a:t>one</a:t>
            </a:r>
            <a:r>
              <a:rPr lang="en-US" sz="3000" dirty="0" smtClean="0"/>
              <a:t> </a:t>
            </a:r>
            <a:r>
              <a:rPr lang="en-US" sz="3000" dirty="0" smtClean="0"/>
              <a:t>of the factors that might contribute to academic performance among students.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/>
              <a:t> </a:t>
            </a:r>
            <a:r>
              <a:rPr lang="en-US" sz="2800" dirty="0" err="1" smtClean="0"/>
              <a:t>Malathi</a:t>
            </a:r>
            <a:r>
              <a:rPr lang="en-US" sz="2800" dirty="0" smtClean="0"/>
              <a:t> &amp; </a:t>
            </a:r>
            <a:r>
              <a:rPr lang="en-US" sz="2800" dirty="0" err="1" smtClean="0"/>
              <a:t>Damodaran</a:t>
            </a:r>
            <a:r>
              <a:rPr lang="en-US" sz="2800" dirty="0" smtClean="0"/>
              <a:t> (1999</a:t>
            </a:r>
            <a:r>
              <a:rPr lang="en-US" sz="2800" dirty="0" smtClean="0"/>
              <a:t>) reported that </a:t>
            </a:r>
            <a:r>
              <a:rPr lang="en-US" sz="2800" dirty="0" smtClean="0"/>
              <a:t>the potential negative effects of emotional distress  include impairment of functioning in class-room performance and clinical practice, stress-induced disorders and deteriorating performance. 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This</a:t>
            </a:r>
            <a:r>
              <a:rPr lang="en-US" sz="2800" dirty="0" smtClean="0"/>
              <a:t> </a:t>
            </a:r>
            <a:r>
              <a:rPr lang="en-US" sz="2800" dirty="0" smtClean="0"/>
              <a:t>is supported by </a:t>
            </a:r>
            <a:r>
              <a:rPr lang="en-US" sz="2800" dirty="0" err="1" smtClean="0"/>
              <a:t>Bramness</a:t>
            </a:r>
            <a:r>
              <a:rPr lang="en-US" sz="2800" dirty="0" smtClean="0"/>
              <a:t> et al., (1991</a:t>
            </a:r>
            <a:r>
              <a:rPr lang="en-US" sz="2800" dirty="0" smtClean="0"/>
              <a:t>) who found </a:t>
            </a:r>
            <a:r>
              <a:rPr lang="en-US" sz="2800" dirty="0" smtClean="0"/>
              <a:t>excessive stress may result in mental and physical problems and may diminish a student's sense of worth and might affect his/her academic achievement.  </a:t>
            </a:r>
          </a:p>
          <a:p>
            <a:pPr>
              <a:lnSpc>
                <a:spcPct val="150000"/>
              </a:lnSpc>
            </a:pPr>
            <a:endParaRPr lang="ms-MY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205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Introduction</vt:lpstr>
      <vt:lpstr>Slide 2</vt:lpstr>
      <vt:lpstr>Literature Review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LIM YA QIN</dc:creator>
  <cp:lastModifiedBy>LIM YA QIN</cp:lastModifiedBy>
  <cp:revision>3</cp:revision>
  <dcterms:created xsi:type="dcterms:W3CDTF">2011-03-09T17:56:47Z</dcterms:created>
  <dcterms:modified xsi:type="dcterms:W3CDTF">2011-03-10T11:44:25Z</dcterms:modified>
</cp:coreProperties>
</file>