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99AE8-5382-4280-B390-EB5D2E6B867E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B5C18-0F13-4565-9830-809D621A1B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2440" cy="706090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Demographic variables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Result of study showed that demographic variables such parents’ education level and income had a positive relationship with the academic performance of the </a:t>
            </a:r>
            <a:r>
              <a:rPr lang="en-US" sz="2800" dirty="0" smtClean="0"/>
              <a:t>students (</a:t>
            </a:r>
            <a:r>
              <a:rPr lang="ms-MY" sz="2800" dirty="0" smtClean="0"/>
              <a:t>Norhidayah Ali et al, 2009</a:t>
            </a:r>
            <a:r>
              <a:rPr lang="ms-MY" sz="2800" dirty="0" smtClean="0"/>
              <a:t>).</a:t>
            </a:r>
            <a:endParaRPr lang="en-US" sz="2800" dirty="0" smtClean="0"/>
          </a:p>
          <a:p>
            <a:r>
              <a:rPr lang="en-US" sz="2800" dirty="0" smtClean="0"/>
              <a:t>Students with parents who are highly educated and have more income will have greater CGPA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Checchi</a:t>
            </a:r>
            <a:r>
              <a:rPr lang="en-US" sz="2800" dirty="0" smtClean="0"/>
              <a:t> (2000) </a:t>
            </a:r>
            <a:r>
              <a:rPr lang="en-US" sz="2800" dirty="0" smtClean="0"/>
              <a:t>concluded </a:t>
            </a:r>
            <a:r>
              <a:rPr lang="en-US" sz="2800" dirty="0" smtClean="0"/>
              <a:t>that richer parents invested most resources in the education of the children. 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Active learning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students who are actively engage in learning process are observed to have significant positive </a:t>
            </a:r>
            <a:r>
              <a:rPr lang="en-US" sz="2800" dirty="0" smtClean="0"/>
              <a:t>correlation; have greater CGPA (</a:t>
            </a:r>
            <a:r>
              <a:rPr lang="ms-MY" sz="2800" dirty="0" smtClean="0"/>
              <a:t>Norhidayah Ali et al, 2009)</a:t>
            </a:r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 smtClean="0"/>
              <a:t>the context of classroom, active learning involves students in doing things and thinking about the things they are doing (</a:t>
            </a:r>
            <a:r>
              <a:rPr lang="en-US" sz="2800" dirty="0" err="1" smtClean="0"/>
              <a:t>Bonwell</a:t>
            </a:r>
            <a:r>
              <a:rPr lang="en-US" sz="2800" dirty="0" smtClean="0"/>
              <a:t> and </a:t>
            </a:r>
            <a:r>
              <a:rPr lang="en-US" sz="2800" dirty="0" err="1" smtClean="0"/>
              <a:t>Eison</a:t>
            </a:r>
            <a:r>
              <a:rPr lang="en-US" sz="2800" dirty="0" smtClean="0"/>
              <a:t>, 1991). 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Class Attendance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5832648"/>
          </a:xfrm>
        </p:spPr>
        <p:txBody>
          <a:bodyPr>
            <a:noAutofit/>
          </a:bodyPr>
          <a:lstStyle/>
          <a:p>
            <a:r>
              <a:rPr lang="en-US" sz="2600" dirty="0" smtClean="0"/>
              <a:t>Researcher found that students who attend classes regularly obtained greater CGPA compared to those who absent from </a:t>
            </a:r>
            <a:r>
              <a:rPr lang="en-US" sz="2600" dirty="0" smtClean="0"/>
              <a:t>class </a:t>
            </a:r>
            <a:r>
              <a:rPr lang="en-US" sz="2600" dirty="0" smtClean="0"/>
              <a:t>(</a:t>
            </a:r>
            <a:r>
              <a:rPr lang="ms-MY" sz="2600" dirty="0" smtClean="0"/>
              <a:t>Norhidayah Ali et al, 2009</a:t>
            </a:r>
            <a:r>
              <a:rPr lang="ms-MY" sz="2600" dirty="0" smtClean="0"/>
              <a:t>).</a:t>
            </a:r>
          </a:p>
          <a:p>
            <a:r>
              <a:rPr lang="en-US" sz="2600" dirty="0" err="1" smtClean="0"/>
              <a:t>Marburger</a:t>
            </a:r>
            <a:r>
              <a:rPr lang="en-US" sz="2600" dirty="0" smtClean="0"/>
              <a:t> (2001) </a:t>
            </a:r>
            <a:r>
              <a:rPr lang="en-US" sz="2600" dirty="0" smtClean="0"/>
              <a:t>also concluded </a:t>
            </a:r>
            <a:r>
              <a:rPr lang="en-US" sz="2600" dirty="0" smtClean="0"/>
              <a:t>that students who missed class on a given date were significantly more likely to respond incorrectly to questions relation to material covered that day than were students who were present</a:t>
            </a:r>
            <a:r>
              <a:rPr lang="en-US" sz="2600" dirty="0" smtClean="0"/>
              <a:t>.</a:t>
            </a:r>
          </a:p>
          <a:p>
            <a:r>
              <a:rPr lang="en-US" sz="2600" dirty="0" smtClean="0"/>
              <a:t>Moore (2006) indicated that class attendance enhances learning; on average, students who came to the most classes made the highest </a:t>
            </a:r>
            <a:r>
              <a:rPr lang="en-US" sz="2600" dirty="0" smtClean="0"/>
              <a:t>grades</a:t>
            </a:r>
          </a:p>
          <a:p>
            <a:r>
              <a:rPr lang="en-US" sz="2600" dirty="0" smtClean="0"/>
              <a:t>In the study by </a:t>
            </a:r>
            <a:r>
              <a:rPr lang="en-US" sz="2600" dirty="0" err="1" smtClean="0"/>
              <a:t>Habib-ullah</a:t>
            </a:r>
            <a:r>
              <a:rPr lang="en-US" sz="2600" dirty="0" smtClean="0"/>
              <a:t> Khan et al, 2003</a:t>
            </a:r>
            <a:r>
              <a:rPr lang="en-US" sz="2600" dirty="0" smtClean="0"/>
              <a:t>, has </a:t>
            </a:r>
            <a:r>
              <a:rPr lang="en-US" sz="2600" dirty="0" smtClean="0"/>
              <a:t>been shown that the class attendance during teaching sessions has a direct impact on the </a:t>
            </a:r>
            <a:r>
              <a:rPr lang="en-US" sz="2600" dirty="0" smtClean="0"/>
              <a:t>examination.</a:t>
            </a:r>
            <a:endParaRPr lang="en-US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Participation in extracurricular activities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Students who are actively engaged in extracurricular activities were found to have higher </a:t>
            </a:r>
            <a:r>
              <a:rPr lang="en-US" sz="2800" dirty="0" smtClean="0"/>
              <a:t>CGPA (</a:t>
            </a:r>
            <a:r>
              <a:rPr lang="ms-MY" sz="2800" dirty="0" smtClean="0"/>
              <a:t>Norhidayah Ali et al, 2009</a:t>
            </a:r>
            <a:r>
              <a:rPr lang="ms-MY" sz="2800" dirty="0" smtClean="0"/>
              <a:t>); although the result was not statistically significant, however there is strong evidence to show that positive relationship does exist between the two variables.</a:t>
            </a:r>
            <a:endParaRPr lang="en-US" sz="2800" dirty="0" smtClean="0"/>
          </a:p>
          <a:p>
            <a:r>
              <a:rPr lang="en-US" sz="2800" dirty="0" smtClean="0"/>
              <a:t>Result showed that students who participated in school-based extracurricular activities had higher grades, higher academic aspirations, and better academic </a:t>
            </a:r>
            <a:r>
              <a:rPr lang="en-US" sz="2800" dirty="0" smtClean="0"/>
              <a:t>attitudes</a:t>
            </a:r>
            <a:r>
              <a:rPr lang="en-US" sz="2800" dirty="0" smtClean="0"/>
              <a:t> Darling et al (2005)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62074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Others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514543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another study by </a:t>
            </a:r>
            <a:r>
              <a:rPr lang="en-US" sz="2800" dirty="0" err="1" smtClean="0"/>
              <a:t>Abdulrahman</a:t>
            </a:r>
            <a:r>
              <a:rPr lang="en-US" sz="2800" dirty="0" smtClean="0"/>
              <a:t>, Khalid </a:t>
            </a:r>
            <a:r>
              <a:rPr lang="en-US" sz="2800" dirty="0" smtClean="0"/>
              <a:t>A. ,2007, he concluded that factors that negatively interferes with academic performances include </a:t>
            </a:r>
            <a:r>
              <a:rPr lang="en-US" sz="2800" dirty="0" smtClean="0"/>
              <a:t>huge amount of lectures </a:t>
            </a:r>
            <a:r>
              <a:rPr lang="en-US" sz="2800" dirty="0" smtClean="0"/>
              <a:t>, </a:t>
            </a:r>
            <a:r>
              <a:rPr lang="en-US" sz="2800" dirty="0" smtClean="0"/>
              <a:t>disintegration between basic science </a:t>
            </a:r>
            <a:r>
              <a:rPr lang="en-US" sz="2800" dirty="0" smtClean="0"/>
              <a:t>courses, absence </a:t>
            </a:r>
            <a:r>
              <a:rPr lang="en-US" sz="2800" dirty="0" smtClean="0"/>
              <a:t>of student guide for all </a:t>
            </a:r>
            <a:r>
              <a:rPr lang="en-US" sz="2800" dirty="0" smtClean="0"/>
              <a:t>courses, instructional </a:t>
            </a:r>
            <a:r>
              <a:rPr lang="en-US" sz="2800" dirty="0" smtClean="0"/>
              <a:t>methodology that rely mainly on traditional </a:t>
            </a:r>
            <a:r>
              <a:rPr lang="en-US" sz="2800" dirty="0" smtClean="0"/>
              <a:t>lecturing, </a:t>
            </a:r>
            <a:r>
              <a:rPr lang="en-US" sz="2800" dirty="0" smtClean="0"/>
              <a:t>and student’s assessment tools that direct the learning towards recall and superficial domain of learning </a:t>
            </a:r>
            <a:r>
              <a:rPr lang="en-US" sz="2800" dirty="0" smtClean="0"/>
              <a:t>process.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604867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the same study, result shows that factors </a:t>
            </a:r>
            <a:r>
              <a:rPr lang="en-US" sz="2800" dirty="0" smtClean="0"/>
              <a:t>that positively enhance their academic achievement were: horizontal integration between basic sciences </a:t>
            </a:r>
            <a:r>
              <a:rPr lang="en-US" sz="2800" dirty="0" smtClean="0"/>
              <a:t>courses, presence </a:t>
            </a:r>
            <a:r>
              <a:rPr lang="en-US" sz="2800" dirty="0" smtClean="0"/>
              <a:t>of study guide for each </a:t>
            </a:r>
            <a:r>
              <a:rPr lang="en-US" sz="2800" dirty="0" smtClean="0"/>
              <a:t>course, improving </a:t>
            </a:r>
            <a:r>
              <a:rPr lang="en-US" sz="2800" dirty="0" smtClean="0"/>
              <a:t>lecturing skills of basic science teachers </a:t>
            </a:r>
            <a:r>
              <a:rPr lang="en-US" sz="2800" dirty="0" smtClean="0"/>
              <a:t>, interactive </a:t>
            </a:r>
            <a:r>
              <a:rPr lang="en-US" sz="2800" dirty="0" smtClean="0"/>
              <a:t>lectures or tutorials and problem-based learning in small </a:t>
            </a:r>
            <a:r>
              <a:rPr lang="en-US" sz="2800" dirty="0" smtClean="0"/>
              <a:t>group, reduce </a:t>
            </a:r>
            <a:r>
              <a:rPr lang="en-US" sz="2800" dirty="0" smtClean="0"/>
              <a:t>number of lectures and to allocate protected time for self-directed </a:t>
            </a:r>
            <a:r>
              <a:rPr lang="en-US" sz="2800" dirty="0" smtClean="0"/>
              <a:t>learning.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457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Demographic variables</vt:lpstr>
      <vt:lpstr>Active learning</vt:lpstr>
      <vt:lpstr>Class Attendance</vt:lpstr>
      <vt:lpstr>Participation in extracurricular activities</vt:lpstr>
      <vt:lpstr>Others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LIM YA QIN</dc:creator>
  <cp:lastModifiedBy>LIM YA QIN</cp:lastModifiedBy>
  <cp:revision>14</cp:revision>
  <dcterms:created xsi:type="dcterms:W3CDTF">2011-01-27T14:49:06Z</dcterms:created>
  <dcterms:modified xsi:type="dcterms:W3CDTF">2011-01-27T15:35:04Z</dcterms:modified>
</cp:coreProperties>
</file>