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9" d="100"/>
          <a:sy n="69" d="100"/>
        </p:scale>
        <p:origin x="-1110"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AE4C2B9-EE92-4EC1-8261-2A29F57A9ED5}" type="datetimeFigureOut">
              <a:rPr lang="en-US" smtClean="0"/>
              <a:t>27/1/2011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3500B5-DDD7-415B-8FE3-16780D4A56A3}"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AE4C2B9-EE92-4EC1-8261-2A29F57A9ED5}" type="datetimeFigureOut">
              <a:rPr lang="en-US" smtClean="0"/>
              <a:t>27/1/2011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3500B5-DDD7-415B-8FE3-16780D4A56A3}"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AE4C2B9-EE92-4EC1-8261-2A29F57A9ED5}" type="datetimeFigureOut">
              <a:rPr lang="en-US" smtClean="0"/>
              <a:t>27/1/2011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3500B5-DDD7-415B-8FE3-16780D4A56A3}"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AE4C2B9-EE92-4EC1-8261-2A29F57A9ED5}" type="datetimeFigureOut">
              <a:rPr lang="en-US" smtClean="0"/>
              <a:t>27/1/2011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3500B5-DDD7-415B-8FE3-16780D4A56A3}"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AE4C2B9-EE92-4EC1-8261-2A29F57A9ED5}" type="datetimeFigureOut">
              <a:rPr lang="en-US" smtClean="0"/>
              <a:t>27/1/2011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3500B5-DDD7-415B-8FE3-16780D4A56A3}"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AE4C2B9-EE92-4EC1-8261-2A29F57A9ED5}" type="datetimeFigureOut">
              <a:rPr lang="en-US" smtClean="0"/>
              <a:t>27/1/2011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3500B5-DDD7-415B-8FE3-16780D4A56A3}"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AE4C2B9-EE92-4EC1-8261-2A29F57A9ED5}" type="datetimeFigureOut">
              <a:rPr lang="en-US" smtClean="0"/>
              <a:t>27/1/2011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A3500B5-DDD7-415B-8FE3-16780D4A56A3}"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AE4C2B9-EE92-4EC1-8261-2A29F57A9ED5}" type="datetimeFigureOut">
              <a:rPr lang="en-US" smtClean="0"/>
              <a:t>27/1/2011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A3500B5-DDD7-415B-8FE3-16780D4A56A3}"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AE4C2B9-EE92-4EC1-8261-2A29F57A9ED5}" type="datetimeFigureOut">
              <a:rPr lang="en-US" smtClean="0"/>
              <a:t>27/1/2011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A3500B5-DDD7-415B-8FE3-16780D4A56A3}"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AE4C2B9-EE92-4EC1-8261-2A29F57A9ED5}" type="datetimeFigureOut">
              <a:rPr lang="en-US" smtClean="0"/>
              <a:t>27/1/2011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3500B5-DDD7-415B-8FE3-16780D4A56A3}"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AE4C2B9-EE92-4EC1-8261-2A29F57A9ED5}" type="datetimeFigureOut">
              <a:rPr lang="en-US" smtClean="0"/>
              <a:t>27/1/2011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3500B5-DDD7-415B-8FE3-16780D4A56A3}"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AE4C2B9-EE92-4EC1-8261-2A29F57A9ED5}" type="datetimeFigureOut">
              <a:rPr lang="en-US" smtClean="0"/>
              <a:t>27/1/2011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A3500B5-DDD7-415B-8FE3-16780D4A56A3}"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486400"/>
          </a:xfrm>
        </p:spPr>
        <p:txBody>
          <a:bodyPr>
            <a:normAutofit/>
          </a:bodyPr>
          <a:lstStyle/>
          <a:p>
            <a:r>
              <a:rPr lang="en-US" sz="2400" dirty="0" err="1">
                <a:latin typeface="Times New Roman" pitchFamily="18" charset="0"/>
                <a:cs typeface="Times New Roman" pitchFamily="18" charset="0"/>
              </a:rPr>
              <a:t>Hijazi</a:t>
            </a:r>
            <a:r>
              <a:rPr lang="en-US" sz="2400" dirty="0">
                <a:latin typeface="Times New Roman" pitchFamily="18" charset="0"/>
                <a:cs typeface="Times New Roman" pitchFamily="18" charset="0"/>
              </a:rPr>
              <a:t>, S. T, </a:t>
            </a:r>
            <a:r>
              <a:rPr lang="en-US" sz="2400" dirty="0" err="1">
                <a:latin typeface="Times New Roman" pitchFamily="18" charset="0"/>
                <a:cs typeface="Times New Roman" pitchFamily="18" charset="0"/>
              </a:rPr>
              <a:t>Naqbi</a:t>
            </a:r>
            <a:r>
              <a:rPr lang="en-US" sz="2400" dirty="0">
                <a:latin typeface="Times New Roman" pitchFamily="18" charset="0"/>
                <a:cs typeface="Times New Roman" pitchFamily="18" charset="0"/>
              </a:rPr>
              <a:t>, S.M.M.R, (</a:t>
            </a:r>
            <a:r>
              <a:rPr lang="en-US" sz="2400" dirty="0" smtClean="0">
                <a:latin typeface="Times New Roman" pitchFamily="18" charset="0"/>
                <a:cs typeface="Times New Roman" pitchFamily="18" charset="0"/>
              </a:rPr>
              <a:t>2006) explained </a:t>
            </a:r>
            <a:r>
              <a:rPr lang="en-US" sz="2400" dirty="0">
                <a:latin typeface="Times New Roman" pitchFamily="18" charset="0"/>
                <a:cs typeface="Times New Roman" pitchFamily="18" charset="0"/>
              </a:rPr>
              <a:t>the effects of attendance in class, study hours, family income, mother’s age and mother’s education on student’s performance</a:t>
            </a:r>
            <a:r>
              <a:rPr lang="en-US" sz="2400" dirty="0" smtClean="0">
                <a:latin typeface="Times New Roman" pitchFamily="18" charset="0"/>
                <a:cs typeface="Times New Roman" pitchFamily="18" charset="0"/>
              </a:rPr>
              <a:t>.. There were positive </a:t>
            </a:r>
            <a:r>
              <a:rPr lang="en-US" sz="2400" dirty="0">
                <a:latin typeface="Times New Roman" pitchFamily="18" charset="0"/>
                <a:cs typeface="Times New Roman" pitchFamily="18" charset="0"/>
              </a:rPr>
              <a:t>relationship for the attendance in class and mother’s education. </a:t>
            </a:r>
            <a:endParaRPr lang="en-US" sz="2400" dirty="0" smtClean="0">
              <a:latin typeface="Times New Roman" pitchFamily="18" charset="0"/>
              <a:cs typeface="Times New Roman" pitchFamily="18" charset="0"/>
            </a:endParaRPr>
          </a:p>
          <a:p>
            <a:endParaRPr lang="en-US" sz="2400" dirty="0">
              <a:latin typeface="Times New Roman" pitchFamily="18" charset="0"/>
              <a:cs typeface="Times New Roman" pitchFamily="18" charset="0"/>
            </a:endParaRPr>
          </a:p>
          <a:p>
            <a:pPr>
              <a:buNone/>
            </a:pPr>
            <a:endParaRPr lang="en-US" sz="2400" dirty="0">
              <a:latin typeface="Times New Roman" pitchFamily="18" charset="0"/>
              <a:cs typeface="Times New Roman" pitchFamily="18" charset="0"/>
            </a:endParaRPr>
          </a:p>
          <a:p>
            <a:r>
              <a:rPr lang="en-US" sz="2400" dirty="0" smtClean="0">
                <a:latin typeface="Times New Roman" pitchFamily="18" charset="0"/>
                <a:cs typeface="Times New Roman" pitchFamily="18" charset="0"/>
              </a:rPr>
              <a:t>Furthermore, there are also factors that can contribute to the academic performance of the students. For example, as proposed by </a:t>
            </a:r>
            <a:r>
              <a:rPr lang="en-US" sz="2400" dirty="0" err="1"/>
              <a:t>Sansgiry</a:t>
            </a:r>
            <a:r>
              <a:rPr lang="en-US" sz="2400" dirty="0"/>
              <a:t>, S.S, </a:t>
            </a:r>
            <a:r>
              <a:rPr lang="en-US" sz="2400" dirty="0" err="1"/>
              <a:t>Bhosle</a:t>
            </a:r>
            <a:r>
              <a:rPr lang="en-US" sz="2400" dirty="0"/>
              <a:t>, M, Sail, K, (</a:t>
            </a:r>
            <a:r>
              <a:rPr lang="en-US" sz="2400" dirty="0" smtClean="0"/>
              <a:t>2006) have listed factors such as </a:t>
            </a:r>
            <a:r>
              <a:rPr lang="en-US" sz="2400" dirty="0"/>
              <a:t>academic competence, test competence, time management, strategic of studying and test anxiety on academic performance and enrollment in experiential </a:t>
            </a:r>
            <a:r>
              <a:rPr lang="en-US" sz="2400" dirty="0" smtClean="0"/>
              <a:t>program.</a:t>
            </a:r>
            <a:r>
              <a:rPr lang="en-US" sz="2400" dirty="0"/>
              <a:t> </a:t>
            </a:r>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4525963"/>
          </a:xfrm>
        </p:spPr>
        <p:txBody>
          <a:bodyPr>
            <a:normAutofit/>
          </a:bodyPr>
          <a:lstStyle/>
          <a:p>
            <a:r>
              <a:rPr lang="en-US" sz="2000" dirty="0" smtClean="0">
                <a:latin typeface="Times New Roman" pitchFamily="18" charset="0"/>
                <a:cs typeface="Times New Roman" pitchFamily="18" charset="0"/>
              </a:rPr>
              <a:t>Moreover, success </a:t>
            </a:r>
            <a:r>
              <a:rPr lang="en-US" sz="2000" dirty="0">
                <a:latin typeface="Times New Roman" pitchFamily="18" charset="0"/>
                <a:cs typeface="Times New Roman" pitchFamily="18" charset="0"/>
              </a:rPr>
              <a:t>in final exam was not related to student’s clinical </a:t>
            </a:r>
            <a:r>
              <a:rPr lang="en-US" sz="2000" dirty="0" smtClean="0">
                <a:latin typeface="Times New Roman" pitchFamily="18" charset="0"/>
                <a:cs typeface="Times New Roman" pitchFamily="18" charset="0"/>
              </a:rPr>
              <a:t>experience, McManus et. al, </a:t>
            </a:r>
            <a:r>
              <a:rPr lang="en-US" sz="2000" dirty="0">
                <a:latin typeface="Times New Roman" pitchFamily="18" charset="0"/>
                <a:cs typeface="Times New Roman" pitchFamily="18" charset="0"/>
              </a:rPr>
              <a:t>(1998)</a:t>
            </a:r>
            <a:r>
              <a:rPr lang="en-US" sz="2000" dirty="0" smtClean="0">
                <a:latin typeface="Times New Roman" pitchFamily="18" charset="0"/>
                <a:cs typeface="Times New Roman" pitchFamily="18" charset="0"/>
              </a:rPr>
              <a:t> .The </a:t>
            </a:r>
            <a:r>
              <a:rPr lang="en-US" sz="2000" dirty="0">
                <a:latin typeface="Times New Roman" pitchFamily="18" charset="0"/>
                <a:cs typeface="Times New Roman" pitchFamily="18" charset="0"/>
              </a:rPr>
              <a:t>amount of knowledge gained from clinical experience was, however related to strategic and deep learning style both in final year and at the time of application. Success related to strategic or deep learning style in final year. </a:t>
            </a:r>
            <a:endParaRPr lang="en-US" sz="2000" dirty="0" smtClean="0">
              <a:latin typeface="Times New Roman" pitchFamily="18" charset="0"/>
              <a:cs typeface="Times New Roman" pitchFamily="18" charset="0"/>
            </a:endParaRPr>
          </a:p>
          <a:p>
            <a:endParaRPr lang="en-US" sz="2000" dirty="0">
              <a:latin typeface="Times New Roman" pitchFamily="18" charset="0"/>
              <a:cs typeface="Times New Roman" pitchFamily="18" charset="0"/>
            </a:endParaRPr>
          </a:p>
          <a:p>
            <a:r>
              <a:rPr lang="en-US" sz="2000" dirty="0" err="1" smtClean="0"/>
              <a:t>Liselotte</a:t>
            </a:r>
            <a:r>
              <a:rPr lang="en-US" sz="2000" dirty="0" smtClean="0"/>
              <a:t> N. </a:t>
            </a:r>
            <a:r>
              <a:rPr lang="en-US" sz="2000" dirty="0" err="1" smtClean="0"/>
              <a:t>Dyrbye</a:t>
            </a:r>
            <a:r>
              <a:rPr lang="en-US" sz="2000" dirty="0" smtClean="0"/>
              <a:t> et.al. (2005) stated that </a:t>
            </a:r>
            <a:r>
              <a:rPr lang="en-US" sz="2000" dirty="0" smtClean="0"/>
              <a:t>greatest </a:t>
            </a:r>
            <a:r>
              <a:rPr lang="en-US" sz="2000" dirty="0"/>
              <a:t>depression level occurs during the pre-clinical years of medical </a:t>
            </a:r>
            <a:r>
              <a:rPr lang="en-US" sz="2000" dirty="0" smtClean="0">
                <a:latin typeface="Times New Roman" pitchFamily="18" charset="0"/>
                <a:cs typeface="Times New Roman" pitchFamily="18" charset="0"/>
              </a:rPr>
              <a:t>students.</a:t>
            </a:r>
            <a:r>
              <a:rPr lang="en-US" sz="2000" dirty="0" smtClean="0"/>
              <a:t>  </a:t>
            </a:r>
            <a:r>
              <a:rPr lang="en-US" sz="2000" dirty="0" smtClean="0"/>
              <a:t>This study included </a:t>
            </a:r>
            <a:r>
              <a:rPr lang="en-US" sz="2000" dirty="0" smtClean="0"/>
              <a:t>psychosocial characteristics (anxiety, depression, loneliness, neuroticism, self-esteem, and stressful life events) that can be used to predict the examination score.</a:t>
            </a:r>
            <a:endParaRPr lang="en-US" sz="2000" dirty="0">
              <a:latin typeface="Times New Roman" pitchFamily="18" charset="0"/>
              <a:cs typeface="Times New Roman" pitchFamily="18"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45</TotalTime>
  <Words>234</Words>
  <Application>Microsoft Office PowerPoint</Application>
  <PresentationFormat>On-screen Show (4:3)</PresentationFormat>
  <Paragraphs>7</Paragraphs>
  <Slides>2</Slides>
  <Notes>0</Notes>
  <HiddenSlides>0</HiddenSlides>
  <MMClips>0</MMClips>
  <ScaleCrop>false</ScaleCrop>
  <HeadingPairs>
    <vt:vector size="4" baseType="variant">
      <vt:variant>
        <vt:lpstr>Theme</vt:lpstr>
      </vt:variant>
      <vt:variant>
        <vt:i4>1</vt:i4>
      </vt:variant>
      <vt:variant>
        <vt:lpstr>Slide Titles</vt:lpstr>
      </vt:variant>
      <vt:variant>
        <vt:i4>2</vt:i4>
      </vt:variant>
    </vt:vector>
  </HeadingPairs>
  <TitlesOfParts>
    <vt:vector size="3" baseType="lpstr">
      <vt:lpstr>Office Theme</vt:lpstr>
      <vt:lpstr>Slide 1</vt:lpstr>
      <vt:lpstr>Slide 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dc:title>
  <dc:creator>Fairuz</dc:creator>
  <cp:lastModifiedBy>Fairuz</cp:lastModifiedBy>
  <cp:revision>5</cp:revision>
  <dcterms:created xsi:type="dcterms:W3CDTF">2011-01-27T15:27:40Z</dcterms:created>
  <dcterms:modified xsi:type="dcterms:W3CDTF">2011-01-27T16:13:22Z</dcterms:modified>
</cp:coreProperties>
</file>